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256" r:id="rId2"/>
    <p:sldId id="259" r:id="rId3"/>
    <p:sldId id="285" r:id="rId4"/>
    <p:sldId id="287" r:id="rId5"/>
    <p:sldId id="286" r:id="rId6"/>
    <p:sldId id="260" r:id="rId7"/>
    <p:sldId id="289" r:id="rId8"/>
    <p:sldId id="290" r:id="rId9"/>
    <p:sldId id="331" r:id="rId10"/>
    <p:sldId id="288" r:id="rId11"/>
    <p:sldId id="295" r:id="rId12"/>
    <p:sldId id="296" r:id="rId13"/>
    <p:sldId id="291" r:id="rId14"/>
    <p:sldId id="292" r:id="rId15"/>
    <p:sldId id="293" r:id="rId16"/>
    <p:sldId id="294" r:id="rId17"/>
    <p:sldId id="267" r:id="rId18"/>
    <p:sldId id="272" r:id="rId19"/>
    <p:sldId id="273" r:id="rId20"/>
    <p:sldId id="275" r:id="rId21"/>
    <p:sldId id="280" r:id="rId22"/>
    <p:sldId id="276" r:id="rId23"/>
    <p:sldId id="278" r:id="rId24"/>
    <p:sldId id="279" r:id="rId25"/>
    <p:sldId id="282" r:id="rId26"/>
    <p:sldId id="283" r:id="rId27"/>
    <p:sldId id="297" r:id="rId28"/>
    <p:sldId id="298" r:id="rId29"/>
    <p:sldId id="299" r:id="rId30"/>
    <p:sldId id="300" r:id="rId31"/>
    <p:sldId id="321" r:id="rId32"/>
    <p:sldId id="329" r:id="rId33"/>
    <p:sldId id="330" r:id="rId34"/>
    <p:sldId id="302" r:id="rId35"/>
    <p:sldId id="303" r:id="rId36"/>
    <p:sldId id="305" r:id="rId37"/>
    <p:sldId id="304" r:id="rId38"/>
    <p:sldId id="307" r:id="rId39"/>
    <p:sldId id="306" r:id="rId40"/>
    <p:sldId id="269" r:id="rId41"/>
    <p:sldId id="270" r:id="rId42"/>
    <p:sldId id="271" r:id="rId43"/>
    <p:sldId id="310" r:id="rId44"/>
    <p:sldId id="311" r:id="rId45"/>
    <p:sldId id="322" r:id="rId46"/>
    <p:sldId id="314" r:id="rId47"/>
    <p:sldId id="315" r:id="rId48"/>
    <p:sldId id="316" r:id="rId49"/>
    <p:sldId id="327" r:id="rId50"/>
    <p:sldId id="312" r:id="rId51"/>
    <p:sldId id="313" r:id="rId52"/>
    <p:sldId id="317" r:id="rId53"/>
    <p:sldId id="319" r:id="rId54"/>
    <p:sldId id="328" r:id="rId55"/>
    <p:sldId id="318" r:id="rId56"/>
    <p:sldId id="320" r:id="rId5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clrMode="bw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70" autoAdjust="0"/>
    <p:restoredTop sz="80078" autoAdjust="0"/>
  </p:normalViewPr>
  <p:slideViewPr>
    <p:cSldViewPr snapToGrid="0" snapToObjects="1">
      <p:cViewPr>
        <p:scale>
          <a:sx n="75" d="100"/>
          <a:sy n="75" d="100"/>
        </p:scale>
        <p:origin x="-744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heme" Target="theme/theme1.xml"/><Relationship Id="rId64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notesMaster" Target="notesMasters/notesMaster1.xml"/><Relationship Id="rId59" Type="http://schemas.openxmlformats.org/officeDocument/2006/relationships/handoutMaster" Target="handoutMasters/handoutMaster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interSettings" Target="printerSettings/printerSettings1.bin"/><Relationship Id="rId61" Type="http://schemas.openxmlformats.org/officeDocument/2006/relationships/presProps" Target="presProps.xml"/><Relationship Id="rId62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03B30D-4F70-9E4C-8321-8E37A402A68F}" type="datetimeFigureOut">
              <a:rPr lang="en-US" smtClean="0"/>
              <a:t>11/7/12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D2117-678C-FF48-9196-40B402785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071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125DF-8AB5-1445-9E11-58CDB109EA75}" type="datetimeFigureOut">
              <a:rPr lang="en-US" smtClean="0"/>
              <a:t>11/7/12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9015C-0798-F64F-98AC-5DB125598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07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--planned</a:t>
            </a:r>
            <a:r>
              <a:rPr lang="en-US" baseline="0" dirty="0" smtClean="0"/>
              <a:t> in conjunction with Phil Warrick and MRL (slides with logo directly from MRL); also many conversations and other training!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10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dirty="0" smtClean="0"/>
              <a:t>Jen model (I</a:t>
            </a:r>
            <a:r>
              <a:rPr lang="en-US" sz="1000" baseline="0" dirty="0" smtClean="0"/>
              <a:t> do)</a:t>
            </a:r>
            <a:endParaRPr lang="en-US" sz="1000" dirty="0" smtClean="0"/>
          </a:p>
          <a:p>
            <a:endParaRPr lang="en-US" sz="1000" dirty="0" smtClean="0"/>
          </a:p>
          <a:p>
            <a:r>
              <a:rPr lang="en-US" sz="1000" dirty="0" smtClean="0"/>
              <a:t>Affirmations</a:t>
            </a:r>
          </a:p>
          <a:p>
            <a:r>
              <a:rPr lang="en-US" sz="1000" dirty="0" smtClean="0"/>
              <a:t>-Teacher is obviously sharing objectives.</a:t>
            </a:r>
          </a:p>
          <a:p>
            <a:r>
              <a:rPr lang="en-US" sz="1000" dirty="0" smtClean="0"/>
              <a:t>-The proficiency scale clearly communicates</a:t>
            </a:r>
            <a:r>
              <a:rPr lang="en-US" sz="1000" baseline="0" dirty="0" smtClean="0"/>
              <a:t> expectations…effective to share with students so they have access points and clear understanding of next level.</a:t>
            </a:r>
          </a:p>
          <a:p>
            <a:endParaRPr lang="en-US" sz="1000" baseline="0" dirty="0" smtClean="0"/>
          </a:p>
          <a:p>
            <a:r>
              <a:rPr lang="en-US" sz="1000" baseline="0" dirty="0" smtClean="0"/>
              <a:t>Questions</a:t>
            </a:r>
          </a:p>
          <a:p>
            <a:r>
              <a:rPr lang="en-US" sz="1000" baseline="0" dirty="0" smtClean="0"/>
              <a:t>- Are my objectives clear?  </a:t>
            </a:r>
          </a:p>
          <a:p>
            <a:pPr marL="171450" indent="-171450">
              <a:buFontTx/>
              <a:buChar char="-"/>
            </a:pPr>
            <a:r>
              <a:rPr lang="en-US" sz="1000" baseline="0" dirty="0" smtClean="0"/>
              <a:t>Do I share proficiency scales with students right away?</a:t>
            </a:r>
          </a:p>
          <a:p>
            <a:pPr marL="171450" indent="-171450">
              <a:buFontTx/>
              <a:buChar char="-"/>
            </a:pPr>
            <a:r>
              <a:rPr lang="en-US" sz="1000" baseline="0" dirty="0" smtClean="0"/>
              <a:t>Are the verbs in my proficiency scales accurate?  (Is “identify” correct or would “explain be better?)</a:t>
            </a:r>
          </a:p>
          <a:p>
            <a:pPr marL="171450" indent="-171450">
              <a:buFontTx/>
              <a:buChar char="-"/>
            </a:pPr>
            <a:r>
              <a:rPr lang="en-US" sz="1000" baseline="0" dirty="0" smtClean="0"/>
              <a:t>Does each level of my scale relate directly to the objective?  (Why didn’t this teacher have a level two task such as “Identify, generally, some products made from oil and/or ways oil influences people.”?</a:t>
            </a:r>
          </a:p>
          <a:p>
            <a:pPr marL="171450" indent="-171450">
              <a:buFontTx/>
              <a:buChar char="-"/>
            </a:pPr>
            <a:r>
              <a:rPr lang="en-US" sz="1000" baseline="0" dirty="0" smtClean="0"/>
              <a:t>How do students show what they know and can do in this class?</a:t>
            </a:r>
          </a:p>
          <a:p>
            <a:pPr marL="171450" indent="-171450">
              <a:buFontTx/>
              <a:buChar char="-"/>
            </a:pPr>
            <a:endParaRPr lang="en-US" sz="1000" baseline="0" dirty="0" smtClean="0"/>
          </a:p>
          <a:p>
            <a:pPr marL="0" indent="0">
              <a:buFontTx/>
              <a:buNone/>
            </a:pPr>
            <a:r>
              <a:rPr lang="en-US" sz="1000" baseline="0" dirty="0" smtClean="0"/>
              <a:t>Applications</a:t>
            </a:r>
          </a:p>
          <a:p>
            <a:pPr marL="0" indent="0">
              <a:buFontTx/>
              <a:buNone/>
            </a:pPr>
            <a:r>
              <a:rPr lang="en-US" sz="1000" baseline="0" dirty="0" smtClean="0"/>
              <a:t>- Post and explain objectives and corresponding proficiency scales every time.</a:t>
            </a:r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45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Group</a:t>
            </a:r>
            <a:r>
              <a:rPr lang="en-US" baseline="0" dirty="0" smtClean="0"/>
              <a:t> (we do):  Take a walk into this classroom.  Based on this limited perspective, what are your reflective observations?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86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Small group </a:t>
            </a:r>
            <a:r>
              <a:rPr lang="en-US" baseline="0" dirty="0" smtClean="0"/>
              <a:t>(you do):  Take a walk into this classroom.  Based on this limited perspective, what are your reflective observations?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Think – Write - Share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284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Small group </a:t>
            </a:r>
            <a:r>
              <a:rPr lang="en-US" baseline="0" dirty="0" smtClean="0"/>
              <a:t>(you do):  Take a walk into this classroom.  Based on this limited perspective, what are your reflective observations?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Think – Write - Share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9940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Small group </a:t>
            </a:r>
            <a:r>
              <a:rPr lang="en-US" baseline="0" dirty="0" smtClean="0"/>
              <a:t>(you do):  Take a walk into this classroom.  Based on this limited perspective, what are your reflective observations?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Open discussion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595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Small group </a:t>
            </a:r>
            <a:r>
              <a:rPr lang="en-US" baseline="0" dirty="0" smtClean="0"/>
              <a:t>(you do):  Take a walk into this classroom.  Based on this limited perspective, what are your reflective observations?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Open discussion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8427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107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It’s okay to gradually release responsibility!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 facilitators job to carry the discussion!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182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182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It’s okay to gradually release responsibility!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 facilitators job to carry the discussion!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18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--planned</a:t>
            </a:r>
            <a:r>
              <a:rPr lang="en-US" baseline="0" dirty="0" smtClean="0"/>
              <a:t> in conjunction with Phil Warrick and MRL (slides with logo directly from MRL); also many conversations and other training!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107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can I do to keep the conversation going positively?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551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Short Videos - Have</a:t>
            </a:r>
            <a:r>
              <a:rPr lang="en-US" baseline="0" dirty="0" smtClean="0"/>
              <a:t> several forms available (questions/protocol)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0032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dirty="0" smtClean="0"/>
              <a:t>All</a:t>
            </a:r>
            <a:r>
              <a:rPr lang="en-US" sz="1000" baseline="0" dirty="0" smtClean="0"/>
              <a:t> Watch, take notes using one form</a:t>
            </a:r>
          </a:p>
          <a:p>
            <a:r>
              <a:rPr lang="en-US" sz="1000" baseline="0" dirty="0" smtClean="0"/>
              <a:t>Ask for 3-4 volunteers to debrief for 5 minutes</a:t>
            </a:r>
          </a:p>
          <a:p>
            <a:endParaRPr lang="en-US" sz="1000" baseline="0" dirty="0" smtClean="0"/>
          </a:p>
          <a:p>
            <a:pPr marL="228600" indent="-228600">
              <a:buAutoNum type="arabicPeriod"/>
            </a:pPr>
            <a:r>
              <a:rPr lang="en-US" sz="1000" baseline="0" dirty="0" smtClean="0"/>
              <a:t>Reminder of ground rules</a:t>
            </a:r>
          </a:p>
          <a:p>
            <a:pPr marL="228600" indent="-228600">
              <a:buAutoNum type="arabicPeriod"/>
            </a:pPr>
            <a:r>
              <a:rPr lang="en-US" sz="1000" baseline="0" dirty="0" smtClean="0"/>
              <a:t>Share affirmations</a:t>
            </a:r>
          </a:p>
          <a:p>
            <a:pPr marL="228600" indent="-228600">
              <a:buAutoNum type="arabicPeriod"/>
            </a:pPr>
            <a:r>
              <a:rPr lang="en-US" sz="1000" baseline="0" dirty="0" smtClean="0"/>
              <a:t>Share questions/comparisons w/ own practice</a:t>
            </a:r>
          </a:p>
          <a:p>
            <a:pPr marL="228600" indent="-228600">
              <a:buAutoNum type="arabicPeriod"/>
            </a:pPr>
            <a:r>
              <a:rPr lang="en-US" sz="1000" baseline="0" dirty="0" smtClean="0"/>
              <a:t>Share application</a:t>
            </a:r>
          </a:p>
          <a:p>
            <a:pPr marL="228600" indent="-228600">
              <a:buAutoNum type="arabicPeriod"/>
            </a:pPr>
            <a:r>
              <a:rPr lang="en-US" sz="1000" baseline="0" dirty="0" smtClean="0"/>
              <a:t>Thank group members</a:t>
            </a:r>
          </a:p>
          <a:p>
            <a:pPr marL="228600" indent="-228600">
              <a:buAutoNum type="arabicPeriod"/>
            </a:pPr>
            <a:endParaRPr lang="en-US" sz="1000" baseline="0" dirty="0" smtClean="0"/>
          </a:p>
          <a:p>
            <a:pPr marL="0" indent="0">
              <a:buNone/>
            </a:pPr>
            <a:r>
              <a:rPr lang="en-US" sz="1000" baseline="0" dirty="0" smtClean="0"/>
              <a:t>Discuss facilitation!  (affirmations, questions/wonderings, applications)</a:t>
            </a:r>
          </a:p>
          <a:p>
            <a:pPr marL="228600" indent="-228600">
              <a:buAutoNum type="arabicPeriod"/>
            </a:pPr>
            <a:endParaRPr lang="en-US" sz="1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0496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3364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</a:t>
            </a:r>
            <a:r>
              <a:rPr lang="en-US" baseline="0" dirty="0" smtClean="0"/>
              <a:t> watch, take notes</a:t>
            </a:r>
          </a:p>
          <a:p>
            <a:r>
              <a:rPr lang="en-US" baseline="0" dirty="0" smtClean="0"/>
              <a:t>A’s facilitate</a:t>
            </a:r>
          </a:p>
          <a:p>
            <a:r>
              <a:rPr lang="en-US" baseline="0" dirty="0" smtClean="0"/>
              <a:t>5 minutes max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778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</a:t>
            </a:r>
            <a:r>
              <a:rPr lang="en-US" baseline="0" dirty="0" smtClean="0"/>
              <a:t> watch, take notes</a:t>
            </a:r>
          </a:p>
          <a:p>
            <a:r>
              <a:rPr lang="en-US" baseline="0" dirty="0" smtClean="0"/>
              <a:t>B’s facilitate</a:t>
            </a:r>
          </a:p>
          <a:p>
            <a:r>
              <a:rPr lang="en-US" baseline="0" dirty="0" smtClean="0"/>
              <a:t>5 minutes max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778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</a:t>
            </a:r>
            <a:r>
              <a:rPr lang="en-US" baseline="0" dirty="0" smtClean="0"/>
              <a:t> watch (start at 32 seconds), take notes</a:t>
            </a:r>
          </a:p>
          <a:p>
            <a:r>
              <a:rPr lang="en-US" baseline="0" dirty="0" smtClean="0"/>
              <a:t>C’s facilitate</a:t>
            </a:r>
          </a:p>
          <a:p>
            <a:r>
              <a:rPr lang="en-US" baseline="0" dirty="0" smtClean="0"/>
              <a:t>5 minutes max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778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107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It’s okay to gradually release responsibility!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 facilitators job to carry the discussion!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182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--for purpose of experiencing</a:t>
            </a:r>
            <a:r>
              <a:rPr lang="en-US" baseline="0" dirty="0" smtClean="0"/>
              <a:t> live round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10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107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assign facilitators</a:t>
            </a:r>
          </a:p>
          <a:p>
            <a:endParaRPr lang="en-US" dirty="0" smtClean="0"/>
          </a:p>
          <a:p>
            <a:r>
              <a:rPr lang="en-US" dirty="0" smtClean="0"/>
              <a:t>ride partners!  drivers,</a:t>
            </a:r>
            <a:r>
              <a:rPr lang="en-US" baseline="0" dirty="0" smtClean="0"/>
              <a:t> know your passengers!</a:t>
            </a:r>
          </a:p>
          <a:p>
            <a:endParaRPr lang="en-US" baseline="0" dirty="0" smtClean="0"/>
          </a:p>
          <a:p>
            <a:r>
              <a:rPr lang="en-US" baseline="0" dirty="0" smtClean="0"/>
              <a:t>take break before 2 pm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2939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--planned</a:t>
            </a:r>
            <a:r>
              <a:rPr lang="en-US" baseline="0" dirty="0" smtClean="0"/>
              <a:t> in conjunction with Phil Warrick and MRL (slides with logo directly from MRL); also many conversations and other training!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107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  Individual Write (3-5 minutes)</a:t>
            </a:r>
          </a:p>
          <a:p>
            <a:pPr marL="228600" indent="-228600">
              <a:buAutoNum type="arabicPeriod" startAt="2"/>
            </a:pPr>
            <a:r>
              <a:rPr lang="en-US" dirty="0" smtClean="0"/>
              <a:t>Table</a:t>
            </a:r>
            <a:r>
              <a:rPr lang="en-US" baseline="0" dirty="0" smtClean="0"/>
              <a:t> or School Team Discussion</a:t>
            </a:r>
          </a:p>
          <a:p>
            <a:pPr marL="228600" indent="-228600">
              <a:buAutoNum type="arabicPeriod" startAt="2"/>
            </a:pPr>
            <a:r>
              <a:rPr lang="en-US" baseline="0" dirty="0" smtClean="0"/>
              <a:t>Whole group discussion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37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rounds –</a:t>
            </a:r>
            <a:r>
              <a:rPr lang="en-US" baseline="0" dirty="0" smtClean="0"/>
              <a:t> one part of comprehensive system! (clarify purpose for school!  Why are WE doing this?)</a:t>
            </a:r>
          </a:p>
          <a:p>
            <a:endParaRPr lang="en-US" baseline="0" dirty="0" smtClean="0"/>
          </a:p>
          <a:p>
            <a:r>
              <a:rPr lang="en-US" baseline="0" dirty="0" smtClean="0"/>
              <a:t>clarify misconceptions (e.g., must demonstrate all segments, questions, components = misconception!)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18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--suggest administrators</a:t>
            </a:r>
            <a:r>
              <a:rPr lang="en-US" baseline="0" dirty="0" smtClean="0"/>
              <a:t> make schedule</a:t>
            </a:r>
          </a:p>
          <a:p>
            <a:r>
              <a:rPr lang="en-US" baseline="0" dirty="0" smtClean="0"/>
              <a:t>--consider focusing on action research strategies or school-wide training strategies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839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C74DEF0-3AF2-4EC0-9C03-CFC53185B3CE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--planned</a:t>
            </a:r>
            <a:r>
              <a:rPr lang="en-US" baseline="0" dirty="0" smtClean="0"/>
              <a:t> in conjunction with Phil Warrick and MRL (slides with logo directly from MRL); also many conversations and other training!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10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18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will “walk into several classrooms” via still</a:t>
            </a:r>
            <a:r>
              <a:rPr lang="en-US" baseline="0" dirty="0" smtClean="0"/>
              <a:t> photos to practice making reflective observations.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015C-0798-F64F-98AC-5DB125598C7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06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6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888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184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092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608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353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149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963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388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546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93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AA991-F5EC-8C42-9C3B-D7D706F996DC}" type="datetimeFigureOut">
              <a:rPr lang="en-US" smtClean="0"/>
              <a:t>11/7/12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A0622-E75C-FF4C-B7F5-63AAC3E99FD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9" descr="MRL logo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5562600"/>
            <a:ext cx="17526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3224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3" Type="http://schemas.openxmlformats.org/officeDocument/2006/relationships/hyperlink" Target="http://esu6pdsurveys.wikispaces.com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Instructional Rounds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000000"/>
                </a:solidFill>
              </a:rPr>
              <a:t>Observations for </a:t>
            </a:r>
          </a:p>
          <a:p>
            <a:r>
              <a:rPr lang="en-US" sz="4400" dirty="0" smtClean="0">
                <a:solidFill>
                  <a:srgbClr val="000000"/>
                </a:solidFill>
              </a:rPr>
              <a:t>Self-Improvement</a:t>
            </a:r>
            <a:endParaRPr lang="en-US" sz="4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491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 Preparing for Instructional 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6993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Determine schedule </a:t>
            </a:r>
            <a:r>
              <a:rPr lang="en-US" i="1" dirty="0" smtClean="0"/>
              <a:t>(admin)</a:t>
            </a:r>
          </a:p>
          <a:p>
            <a:pPr lvl="1"/>
            <a:r>
              <a:rPr lang="en-US" dirty="0" smtClean="0"/>
              <a:t>rounds teams</a:t>
            </a:r>
          </a:p>
          <a:p>
            <a:pPr lvl="1"/>
            <a:r>
              <a:rPr lang="en-US" dirty="0" smtClean="0"/>
              <a:t>substitute plan</a:t>
            </a:r>
          </a:p>
          <a:p>
            <a:pPr lvl="1"/>
            <a:r>
              <a:rPr lang="en-US" dirty="0" smtClean="0"/>
              <a:t>teachers being observed</a:t>
            </a:r>
          </a:p>
          <a:p>
            <a:pPr lvl="1"/>
            <a:endParaRPr lang="en-US" dirty="0"/>
          </a:p>
          <a:p>
            <a:r>
              <a:rPr lang="en-US" dirty="0" smtClean="0"/>
              <a:t>Prepare materials</a:t>
            </a:r>
          </a:p>
          <a:p>
            <a:pPr lvl="1"/>
            <a:r>
              <a:rPr lang="en-US" dirty="0" smtClean="0"/>
              <a:t>Notes Sheet</a:t>
            </a:r>
          </a:p>
          <a:p>
            <a:pPr lvl="2"/>
            <a:r>
              <a:rPr lang="en-US" dirty="0" smtClean="0"/>
              <a:t>3 Reflective Questions</a:t>
            </a:r>
          </a:p>
          <a:p>
            <a:pPr lvl="2"/>
            <a:r>
              <a:rPr lang="en-US" dirty="0" smtClean="0"/>
              <a:t>ASOT Snapshot Form</a:t>
            </a:r>
          </a:p>
          <a:p>
            <a:pPr lvl="2"/>
            <a:r>
              <a:rPr lang="en-US" i="1" dirty="0" smtClean="0"/>
              <a:t>other suited to district emphasis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62683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"/>
          <p:cNvSpPr txBox="1">
            <a:spLocks/>
          </p:cNvSpPr>
          <p:nvPr/>
        </p:nvSpPr>
        <p:spPr>
          <a:xfrm>
            <a:off x="0" y="312616"/>
            <a:ext cx="9144000" cy="495365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Teachers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observed are typically 					volunteers</a:t>
            </a:r>
            <a:r>
              <a:rPr lang="en-US" sz="4000" dirty="0" smtClean="0">
                <a:solidFill>
                  <a:srgbClr val="000000"/>
                </a:solidFill>
              </a:rPr>
              <a:t>, 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drawn from the pool of</a:t>
            </a:r>
            <a:r>
              <a:rPr lang="en-US" sz="4000" dirty="0" smtClean="0">
                <a:solidFill>
                  <a:srgbClr val="000000"/>
                </a:solidFill>
              </a:rPr>
              <a:t>        		effective teachers on a campus.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sz="4000" dirty="0">
              <a:solidFill>
                <a:srgbClr val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4000" dirty="0" smtClean="0">
                <a:solidFill>
                  <a:srgbClr val="000000"/>
                </a:solidFill>
              </a:rPr>
              <a:t>Some of the best teachers may not think they are worthy of modeling.  </a:t>
            </a:r>
            <a:endParaRPr lang="en-US" sz="4000" dirty="0">
              <a:solidFill>
                <a:srgbClr val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sz="4000" dirty="0" smtClean="0">
              <a:solidFill>
                <a:srgbClr val="000000"/>
              </a:solidFill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4000" dirty="0" smtClean="0">
              <a:solidFill>
                <a:srgbClr val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3600" b="0" i="0" u="none" strike="noStrike" kern="1200" cap="none" spc="0" normalizeH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41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Implementing Rounds….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8131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371600"/>
            <a:ext cx="7772400" cy="457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Identify rounds leaders in schools.</a:t>
            </a:r>
          </a:p>
          <a:p>
            <a:r>
              <a:rPr lang="en-US" sz="3600" dirty="0" smtClean="0"/>
              <a:t>Identify teachers to be observed.</a:t>
            </a:r>
          </a:p>
          <a:p>
            <a:r>
              <a:rPr lang="en-US" sz="3600" dirty="0" smtClean="0"/>
              <a:t>Train rounds leaders in the process.</a:t>
            </a:r>
          </a:p>
          <a:p>
            <a:r>
              <a:rPr lang="en-US" sz="3600" dirty="0" smtClean="0"/>
              <a:t>Rounds leaders should experience the role of leader and participant, during training. </a:t>
            </a:r>
          </a:p>
        </p:txBody>
      </p:sp>
    </p:spTree>
    <p:extLst>
      <p:ext uri="{BB962C8B-B14F-4D97-AF65-F5344CB8AC3E}">
        <p14:creationId xmlns:p14="http://schemas.microsoft.com/office/powerpoint/2010/main" val="286933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kd182163sdc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37"/>
          <a:stretch/>
        </p:blipFill>
        <p:spPr>
          <a:xfrm>
            <a:off x="1731962" y="0"/>
            <a:ext cx="4892675" cy="68683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05100" y="2870200"/>
            <a:ext cx="3340100" cy="2374900"/>
          </a:xfrm>
        </p:spPr>
        <p:txBody>
          <a:bodyPr>
            <a:noAutofit/>
          </a:bodyPr>
          <a:lstStyle/>
          <a:p>
            <a:r>
              <a:rPr lang="en-US" sz="2600" i="1" dirty="0">
                <a:solidFill>
                  <a:srgbClr val="1F497D"/>
                </a:solidFill>
              </a:rPr>
              <a:t>What does your school need to consider before conducting Instructional Rounds?</a:t>
            </a:r>
          </a:p>
        </p:txBody>
      </p:sp>
    </p:spTree>
    <p:extLst>
      <p:ext uri="{BB962C8B-B14F-4D97-AF65-F5344CB8AC3E}">
        <p14:creationId xmlns:p14="http://schemas.microsoft.com/office/powerpoint/2010/main" val="969227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Develop Common Understanding of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Focus on Details  </a:t>
            </a:r>
          </a:p>
          <a:p>
            <a:pPr marL="914400" lvl="1" indent="-514350"/>
            <a:r>
              <a:rPr lang="en-US" dirty="0" smtClean="0"/>
              <a:t>What do we do to </a:t>
            </a:r>
            <a:r>
              <a:rPr lang="en-US" b="1" dirty="0" smtClean="0"/>
              <a:t>prepare</a:t>
            </a:r>
            <a:r>
              <a:rPr lang="en-US" dirty="0" smtClean="0"/>
              <a:t>?</a:t>
            </a:r>
          </a:p>
          <a:p>
            <a:pPr marL="914400" lvl="1" indent="-514350"/>
            <a:r>
              <a:rPr lang="en-US" dirty="0" smtClean="0">
                <a:solidFill>
                  <a:schemeClr val="tx2"/>
                </a:solidFill>
              </a:rPr>
              <a:t>What do we do </a:t>
            </a:r>
            <a:r>
              <a:rPr lang="en-US" b="1" dirty="0" smtClean="0">
                <a:solidFill>
                  <a:schemeClr val="tx2"/>
                </a:solidFill>
              </a:rPr>
              <a:t>during</a:t>
            </a:r>
            <a:r>
              <a:rPr lang="en-US" dirty="0" smtClean="0">
                <a:solidFill>
                  <a:schemeClr val="tx2"/>
                </a:solidFill>
              </a:rPr>
              <a:t> rounds?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after</a:t>
            </a:r>
            <a:r>
              <a:rPr lang="en-US" dirty="0" smtClean="0"/>
              <a:t> rounds?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Experience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Debrief Experience</a:t>
            </a:r>
          </a:p>
        </p:txBody>
      </p:sp>
    </p:spTree>
    <p:extLst>
      <p:ext uri="{BB962C8B-B14F-4D97-AF65-F5344CB8AC3E}">
        <p14:creationId xmlns:p14="http://schemas.microsoft.com/office/powerpoint/2010/main" val="3636645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 Conducting Instructional Rounds</a:t>
            </a:r>
            <a:br>
              <a:rPr lang="en-US" dirty="0" smtClean="0"/>
            </a:br>
            <a:r>
              <a:rPr lang="en-US" i="1" dirty="0" smtClean="0">
                <a:solidFill>
                  <a:srgbClr val="1F497D"/>
                </a:solidFill>
              </a:rPr>
              <a:t>Observing</a:t>
            </a:r>
            <a:endParaRPr lang="en-US" i="1" dirty="0">
              <a:solidFill>
                <a:srgbClr val="1F497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4267"/>
            <a:ext cx="8382000" cy="4161896"/>
          </a:xfrm>
        </p:spPr>
        <p:txBody>
          <a:bodyPr>
            <a:normAutofit/>
          </a:bodyPr>
          <a:lstStyle/>
          <a:p>
            <a:r>
              <a:rPr lang="en-US" dirty="0" smtClean="0"/>
              <a:t>Review purpose, ground rules, protocol with team briefly.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Enter classroom unobtrusively.</a:t>
            </a:r>
          </a:p>
          <a:p>
            <a:r>
              <a:rPr lang="en-US" dirty="0" smtClean="0"/>
              <a:t>Observe and take reflective notes quietly for 10-15 minutes.  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Thank the teacher; leave quietly.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i="1" dirty="0" smtClean="0"/>
          </a:p>
          <a:p>
            <a:endParaRPr lang="en-US" i="1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47450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bm2_2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17"/>
          <a:stretch/>
        </p:blipFill>
        <p:spPr>
          <a:xfrm>
            <a:off x="167053" y="1253067"/>
            <a:ext cx="8777859" cy="56049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53017" y="3598333"/>
            <a:ext cx="7512050" cy="2374900"/>
          </a:xfrm>
        </p:spPr>
        <p:txBody>
          <a:bodyPr>
            <a:noAutofit/>
          </a:bodyPr>
          <a:lstStyle/>
          <a:p>
            <a:r>
              <a:rPr lang="en-US" sz="60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Let’s try it!</a:t>
            </a:r>
            <a:endParaRPr lang="en-US" sz="60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0775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Rounds Using Photos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 a practice rounds session using still photos with pictures of instructional practices. </a:t>
            </a:r>
            <a:endParaRPr lang="en-US" dirty="0"/>
          </a:p>
          <a:p>
            <a:r>
              <a:rPr lang="en-US" dirty="0" smtClean="0"/>
              <a:t>Do a debriefing session based on the photos.</a:t>
            </a:r>
          </a:p>
          <a:p>
            <a:r>
              <a:rPr lang="en-US" dirty="0" smtClean="0"/>
              <a:t>This will actually serve as a norming session for instructional observation but will also help practice rounds at a slower pace.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21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 a set of rounds with video clips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clips will be plenty, three is best. </a:t>
            </a:r>
          </a:p>
          <a:p>
            <a:endParaRPr lang="en-US" dirty="0"/>
          </a:p>
          <a:p>
            <a:r>
              <a:rPr lang="en-US" dirty="0" smtClean="0"/>
              <a:t>About 3 minutes per clip works well. </a:t>
            </a:r>
          </a:p>
          <a:p>
            <a:endParaRPr lang="en-US" dirty="0"/>
          </a:p>
          <a:p>
            <a:r>
              <a:rPr lang="en-US" dirty="0" smtClean="0"/>
              <a:t>Again, debrief the rounds.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15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a set of live rounds.  </a:t>
            </a:r>
            <a:endParaRPr lang="en-US" dirty="0"/>
          </a:p>
          <a:p>
            <a:r>
              <a:rPr lang="en-US" dirty="0" smtClean="0"/>
              <a:t>Ten to Fifteen minutes per classroom.</a:t>
            </a:r>
          </a:p>
          <a:p>
            <a:r>
              <a:rPr lang="en-US" dirty="0" smtClean="0"/>
              <a:t>Three classrooms if possible.</a:t>
            </a:r>
          </a:p>
          <a:p>
            <a:r>
              <a:rPr lang="en-US" dirty="0"/>
              <a:t>D</a:t>
            </a:r>
            <a:r>
              <a:rPr lang="en-US" dirty="0" smtClean="0"/>
              <a:t>ebrief the rounds.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76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1075565" y="274637"/>
            <a:ext cx="6803331" cy="6045755"/>
            <a:chOff x="1075565" y="274637"/>
            <a:chExt cx="6803331" cy="6045755"/>
          </a:xfrm>
          <a:solidFill>
            <a:srgbClr val="FCD3A5"/>
          </a:solidFill>
        </p:grpSpPr>
        <p:sp>
          <p:nvSpPr>
            <p:cNvPr id="5" name="Block Arc 4"/>
            <p:cNvSpPr/>
            <p:nvPr/>
          </p:nvSpPr>
          <p:spPr>
            <a:xfrm>
              <a:off x="2021561" y="274637"/>
              <a:ext cx="5053903" cy="4610513"/>
            </a:xfrm>
            <a:prstGeom prst="blockArc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Block Arc 5"/>
            <p:cNvSpPr/>
            <p:nvPr/>
          </p:nvSpPr>
          <p:spPr>
            <a:xfrm flipV="1">
              <a:off x="2018453" y="1709879"/>
              <a:ext cx="5053903" cy="4610513"/>
            </a:xfrm>
            <a:prstGeom prst="blockArc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75565" y="2889625"/>
              <a:ext cx="6803331" cy="830997"/>
            </a:xfrm>
            <a:prstGeom prst="rect">
              <a:avLst/>
            </a:prstGeom>
            <a:grp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 smtClean="0"/>
                <a:t>Instructional Rounds</a:t>
              </a:r>
              <a:endParaRPr lang="en-US" sz="4800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28851" y="4408096"/>
            <a:ext cx="8197641" cy="954107"/>
          </a:xfrm>
          <a:prstGeom prst="rect">
            <a:avLst/>
          </a:prstGeom>
          <a:solidFill>
            <a:srgbClr val="FCD3A5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In the MRL model, rounds are one of the primary ways for teachers to observe and discuss effective teaching.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622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Stills for rounds practice.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63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0351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84" b="1318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5840257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0079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4" b="13184"/>
          <a:stretch>
            <a:fillRect/>
          </a:stretch>
        </p:blipFill>
        <p:spPr>
          <a:xfrm>
            <a:off x="0" y="274638"/>
            <a:ext cx="9144000" cy="6583362"/>
          </a:xfrm>
        </p:spPr>
      </p:pic>
    </p:spTree>
    <p:extLst>
      <p:ext uri="{BB962C8B-B14F-4D97-AF65-F5344CB8AC3E}">
        <p14:creationId xmlns:p14="http://schemas.microsoft.com/office/powerpoint/2010/main" val="9018667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0107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4" b="1318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6918051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IMG_0303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4" b="13184"/>
          <a:stretch>
            <a:fillRect/>
          </a:stretch>
        </p:blipFill>
        <p:spPr>
          <a:xfrm>
            <a:off x="118533" y="274638"/>
            <a:ext cx="9025467" cy="6583362"/>
          </a:xfrm>
        </p:spPr>
      </p:pic>
    </p:spTree>
    <p:extLst>
      <p:ext uri="{BB962C8B-B14F-4D97-AF65-F5344CB8AC3E}">
        <p14:creationId xmlns:p14="http://schemas.microsoft.com/office/powerpoint/2010/main" val="2877467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0501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84" b="13184"/>
          <a:stretch>
            <a:fillRect/>
          </a:stretch>
        </p:blipFill>
        <p:spPr>
          <a:xfrm>
            <a:off x="186267" y="274638"/>
            <a:ext cx="8754533" cy="6447895"/>
          </a:xfrm>
        </p:spPr>
      </p:pic>
    </p:spTree>
    <p:extLst>
      <p:ext uri="{BB962C8B-B14F-4D97-AF65-F5344CB8AC3E}">
        <p14:creationId xmlns:p14="http://schemas.microsoft.com/office/powerpoint/2010/main" val="26283257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0583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84" b="1318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8883172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Develop Common Understanding of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Focus on Details  </a:t>
            </a:r>
          </a:p>
          <a:p>
            <a:pPr marL="914400" lvl="1" indent="-514350"/>
            <a:r>
              <a:rPr lang="en-US" dirty="0" smtClean="0"/>
              <a:t>What do we do to </a:t>
            </a:r>
            <a:r>
              <a:rPr lang="en-US" b="1" dirty="0" smtClean="0"/>
              <a:t>prepare</a:t>
            </a:r>
            <a:r>
              <a:rPr lang="en-US" dirty="0" smtClean="0"/>
              <a:t>?</a:t>
            </a:r>
          </a:p>
          <a:p>
            <a:pPr marL="914400" lvl="1" indent="-514350"/>
            <a:r>
              <a:rPr lang="en-US" dirty="0" smtClean="0">
                <a:solidFill>
                  <a:schemeClr val="tx2"/>
                </a:solidFill>
              </a:rPr>
              <a:t>What do we do </a:t>
            </a:r>
            <a:r>
              <a:rPr lang="en-US" b="1" dirty="0" smtClean="0">
                <a:solidFill>
                  <a:schemeClr val="tx2"/>
                </a:solidFill>
              </a:rPr>
              <a:t>during</a:t>
            </a:r>
            <a:r>
              <a:rPr lang="en-US" dirty="0" smtClean="0">
                <a:solidFill>
                  <a:schemeClr val="tx2"/>
                </a:solidFill>
              </a:rPr>
              <a:t> rounds?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after</a:t>
            </a:r>
            <a:r>
              <a:rPr lang="en-US" dirty="0" smtClean="0"/>
              <a:t> rounds?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Experience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Debrief Experience</a:t>
            </a:r>
          </a:p>
        </p:txBody>
      </p:sp>
    </p:spTree>
    <p:extLst>
      <p:ext uri="{BB962C8B-B14F-4D97-AF65-F5344CB8AC3E}">
        <p14:creationId xmlns:p14="http://schemas.microsoft.com/office/powerpoint/2010/main" val="18831841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 Conducting Instructional Rounds</a:t>
            </a:r>
            <a:br>
              <a:rPr lang="en-US" dirty="0" smtClean="0"/>
            </a:br>
            <a:r>
              <a:rPr lang="en-US" i="1" dirty="0" smtClean="0">
                <a:solidFill>
                  <a:srgbClr val="1F497D"/>
                </a:solidFill>
              </a:rPr>
              <a:t>Debriefing</a:t>
            </a:r>
            <a:endParaRPr lang="en-US" i="1" dirty="0">
              <a:solidFill>
                <a:srgbClr val="1F497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382000" cy="4297363"/>
          </a:xfrm>
        </p:spPr>
        <p:txBody>
          <a:bodyPr>
            <a:normAutofit/>
          </a:bodyPr>
          <a:lstStyle/>
          <a:p>
            <a:r>
              <a:rPr lang="en-US" dirty="0" smtClean="0"/>
              <a:t>Gather your group (hall, classroom, etc.).</a:t>
            </a:r>
          </a:p>
          <a:p>
            <a:r>
              <a:rPr lang="en-US" dirty="0" smtClean="0"/>
              <a:t>Remind team of ground rules.</a:t>
            </a:r>
          </a:p>
          <a:p>
            <a:endParaRPr lang="en-US" dirty="0" smtClean="0"/>
          </a:p>
          <a:p>
            <a:r>
              <a:rPr lang="en-US" dirty="0" smtClean="0"/>
              <a:t>Ask group to share affirmations</a:t>
            </a:r>
          </a:p>
          <a:p>
            <a:pPr lvl="1"/>
            <a:r>
              <a:rPr lang="en-US" i="1" dirty="0" smtClean="0"/>
              <a:t>How did this experience validate what I do?</a:t>
            </a:r>
          </a:p>
          <a:p>
            <a:pPr lvl="1"/>
            <a:r>
              <a:rPr lang="en-US" dirty="0" smtClean="0"/>
              <a:t>Each person share one.  Pass option allowed.</a:t>
            </a:r>
          </a:p>
          <a:p>
            <a:pPr lvl="1"/>
            <a:endParaRPr lang="en-US" dirty="0" smtClean="0"/>
          </a:p>
        </p:txBody>
      </p:sp>
      <p:sp>
        <p:nvSpPr>
          <p:cNvPr id="4" name="Plus 3"/>
          <p:cNvSpPr/>
          <p:nvPr/>
        </p:nvSpPr>
        <p:spPr>
          <a:xfrm>
            <a:off x="7687733" y="3505200"/>
            <a:ext cx="1151467" cy="1083733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7029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 Conducting Instructional Rounds</a:t>
            </a:r>
            <a:br>
              <a:rPr lang="en-US" dirty="0" smtClean="0"/>
            </a:br>
            <a:r>
              <a:rPr lang="en-US" i="1" dirty="0" smtClean="0">
                <a:solidFill>
                  <a:srgbClr val="1F497D"/>
                </a:solidFill>
              </a:rPr>
              <a:t>Debriefing</a:t>
            </a:r>
            <a:endParaRPr lang="en-US" i="1" dirty="0">
              <a:solidFill>
                <a:srgbClr val="1F497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84399"/>
            <a:ext cx="8382000" cy="418253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Ask group to share questions/wonderings.</a:t>
            </a:r>
          </a:p>
          <a:p>
            <a:pPr lvl="1"/>
            <a:r>
              <a:rPr lang="en-US" i="1" dirty="0" smtClean="0"/>
              <a:t>What questions did this experience generate about what’s happening in my classroom?</a:t>
            </a:r>
          </a:p>
          <a:p>
            <a:pPr lvl="1"/>
            <a:r>
              <a:rPr lang="en-US" i="1" dirty="0" smtClean="0"/>
              <a:t>Compare/contrast my practice with what I saw</a:t>
            </a:r>
          </a:p>
          <a:p>
            <a:pPr lvl="1"/>
            <a:r>
              <a:rPr lang="en-US" dirty="0" smtClean="0"/>
              <a:t>Each person share one.  Pass option allowed.</a:t>
            </a:r>
          </a:p>
          <a:p>
            <a:pPr lvl="1"/>
            <a:endParaRPr lang="en-US" dirty="0" smtClean="0"/>
          </a:p>
          <a:p>
            <a:r>
              <a:rPr lang="en-US" dirty="0"/>
              <a:t>Ask group to </a:t>
            </a:r>
            <a:r>
              <a:rPr lang="en-US" dirty="0" smtClean="0"/>
              <a:t>share applications.</a:t>
            </a:r>
            <a:endParaRPr lang="en-US" dirty="0"/>
          </a:p>
          <a:p>
            <a:pPr lvl="1"/>
            <a:r>
              <a:rPr lang="en-US" i="1" dirty="0" smtClean="0"/>
              <a:t>What’s one thing I might try in my classroom as a result of this experience?</a:t>
            </a:r>
          </a:p>
          <a:p>
            <a:pPr lvl="1"/>
            <a:r>
              <a:rPr lang="en-US" dirty="0" smtClean="0"/>
              <a:t>Each </a:t>
            </a:r>
            <a:r>
              <a:rPr lang="en-US" dirty="0"/>
              <a:t>person </a:t>
            </a:r>
            <a:r>
              <a:rPr lang="en-US" dirty="0" smtClean="0"/>
              <a:t>share one.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8077200" y="1631685"/>
            <a:ext cx="762000" cy="699029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Up Arrow 4"/>
          <p:cNvSpPr/>
          <p:nvPr/>
        </p:nvSpPr>
        <p:spPr>
          <a:xfrm>
            <a:off x="8229600" y="5621867"/>
            <a:ext cx="609600" cy="897466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86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Participants will be able to effectively lead instructional rounds in their districts.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1548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 Conducting Instructional Rounds</a:t>
            </a:r>
            <a:br>
              <a:rPr lang="en-US" dirty="0" smtClean="0"/>
            </a:br>
            <a:r>
              <a:rPr lang="en-US" i="1" dirty="0" smtClean="0">
                <a:solidFill>
                  <a:srgbClr val="1F497D"/>
                </a:solidFill>
              </a:rPr>
              <a:t>Debriefing</a:t>
            </a:r>
            <a:endParaRPr lang="en-US" i="1" dirty="0">
              <a:solidFill>
                <a:srgbClr val="1F497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84399"/>
            <a:ext cx="8382000" cy="4182534"/>
          </a:xfrm>
        </p:spPr>
        <p:txBody>
          <a:bodyPr>
            <a:normAutofit/>
          </a:bodyPr>
          <a:lstStyle/>
          <a:p>
            <a:r>
              <a:rPr lang="en-US" dirty="0" smtClean="0"/>
              <a:t>Record significant affirmations / applications to share with observed teacher if requested</a:t>
            </a:r>
          </a:p>
          <a:p>
            <a:r>
              <a:rPr lang="en-US" dirty="0" smtClean="0"/>
              <a:t>Monitor </a:t>
            </a:r>
            <a:r>
              <a:rPr lang="en-US" dirty="0"/>
              <a:t>time</a:t>
            </a:r>
          </a:p>
          <a:p>
            <a:r>
              <a:rPr lang="en-US" dirty="0" smtClean="0"/>
              <a:t>Keep the conversation positive and focused on the observers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867560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Facilitating Conversation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Paraphrasing </a:t>
            </a:r>
          </a:p>
          <a:p>
            <a:pPr lvl="1"/>
            <a:r>
              <a:rPr lang="en-US" sz="3200" dirty="0" smtClean="0"/>
              <a:t>Acknowledge &amp; Clarify</a:t>
            </a:r>
          </a:p>
          <a:p>
            <a:pPr lvl="1"/>
            <a:r>
              <a:rPr lang="en-US" sz="3200" dirty="0" smtClean="0"/>
              <a:t>Summarize &amp; Organize</a:t>
            </a:r>
          </a:p>
          <a:p>
            <a:pPr lvl="1">
              <a:buNone/>
            </a:pPr>
            <a:endParaRPr lang="en-US" sz="3200" dirty="0" smtClean="0"/>
          </a:p>
          <a:p>
            <a:r>
              <a:rPr lang="en-US" dirty="0" smtClean="0"/>
              <a:t>Redirecting</a:t>
            </a:r>
          </a:p>
          <a:p>
            <a:pPr lvl="1"/>
            <a:r>
              <a:rPr lang="en-US" sz="3200" dirty="0" smtClean="0"/>
              <a:t>Flip it 180º</a:t>
            </a:r>
            <a:endParaRPr lang="en-US" sz="3200" dirty="0"/>
          </a:p>
        </p:txBody>
      </p:sp>
      <p:pic>
        <p:nvPicPr>
          <p:cNvPr id="6" name="Picture 5" descr="talk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4481" y="3604634"/>
            <a:ext cx="2600514" cy="260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32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Paraphrasing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u="sng" dirty="0"/>
              <a:t>Acknowledge and Clarify</a:t>
            </a:r>
            <a:endParaRPr lang="en-US" sz="2400" dirty="0"/>
          </a:p>
          <a:p>
            <a:pPr lvl="0"/>
            <a:r>
              <a:rPr lang="en-US" sz="2400" dirty="0"/>
              <a:t>So, you’re feeling_______.	</a:t>
            </a:r>
          </a:p>
          <a:p>
            <a:pPr lvl="0"/>
            <a:r>
              <a:rPr lang="en-US" sz="2400" dirty="0"/>
              <a:t>You’re noticing that_____.</a:t>
            </a:r>
          </a:p>
          <a:p>
            <a:pPr lvl="0"/>
            <a:r>
              <a:rPr lang="en-US" sz="2400" dirty="0"/>
              <a:t>In other words_________.</a:t>
            </a:r>
          </a:p>
          <a:p>
            <a:pPr lvl="0"/>
            <a:r>
              <a:rPr lang="en-US" sz="2400" dirty="0"/>
              <a:t>Hmm, you’re suggesting that _______.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u="sng" dirty="0"/>
              <a:t>Summarize and Organize</a:t>
            </a:r>
            <a:endParaRPr lang="en-US" sz="2400" dirty="0"/>
          </a:p>
          <a:p>
            <a:pPr lvl="0"/>
            <a:r>
              <a:rPr lang="en-US" sz="2400" dirty="0"/>
              <a:t>So, there seems to be two key issues here _____ and _____.</a:t>
            </a:r>
          </a:p>
          <a:p>
            <a:pPr lvl="0"/>
            <a:r>
              <a:rPr lang="en-US" sz="2400" dirty="0"/>
              <a:t>On the one hand, there is _____ and on the other hand, there is ______.</a:t>
            </a:r>
          </a:p>
          <a:p>
            <a:pPr lvl="0"/>
            <a:r>
              <a:rPr lang="en-US" sz="2400" dirty="0"/>
              <a:t>For you then, several themes are emerging: ______________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9103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Redirecting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03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u="sng" dirty="0"/>
              <a:t>Flip it 180º </a:t>
            </a:r>
            <a:r>
              <a:rPr lang="en-US" dirty="0"/>
              <a:t>- </a:t>
            </a:r>
            <a:r>
              <a:rPr lang="en-US" dirty="0" smtClean="0"/>
              <a:t> Turn </a:t>
            </a:r>
            <a:r>
              <a:rPr lang="en-US" dirty="0"/>
              <a:t>the negative into a positive and paraphrase. </a:t>
            </a:r>
            <a:r>
              <a:rPr lang="en-US" dirty="0" smtClean="0"/>
              <a:t> Use words: </a:t>
            </a:r>
            <a:r>
              <a:rPr lang="en-US" dirty="0"/>
              <a:t>“Be, Feel, &amp; </a:t>
            </a:r>
            <a:r>
              <a:rPr lang="en-US" dirty="0" smtClean="0"/>
              <a:t>Have.”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So a goal for you might </a:t>
            </a:r>
            <a:r>
              <a:rPr lang="en-US" i="1" dirty="0"/>
              <a:t>be</a:t>
            </a:r>
            <a:r>
              <a:rPr lang="en-US" dirty="0"/>
              <a:t>…</a:t>
            </a:r>
          </a:p>
          <a:p>
            <a:pPr lvl="0"/>
            <a:r>
              <a:rPr lang="en-US" dirty="0"/>
              <a:t>So you want to </a:t>
            </a:r>
            <a:r>
              <a:rPr lang="en-US" i="1" dirty="0"/>
              <a:t>feel</a:t>
            </a:r>
            <a:r>
              <a:rPr lang="en-US" dirty="0"/>
              <a:t>…</a:t>
            </a:r>
          </a:p>
          <a:p>
            <a:pPr lvl="0"/>
            <a:r>
              <a:rPr lang="en-US" dirty="0"/>
              <a:t>So you want to </a:t>
            </a:r>
            <a:r>
              <a:rPr lang="en-US" i="1" dirty="0"/>
              <a:t>have</a:t>
            </a:r>
            <a:r>
              <a:rPr lang="en-US" dirty="0"/>
              <a:t>…</a:t>
            </a:r>
          </a:p>
          <a:p>
            <a:endParaRPr lang="en-US" dirty="0"/>
          </a:p>
          <a:p>
            <a:pPr marL="400050" lvl="1" indent="0">
              <a:buNone/>
            </a:pPr>
            <a:r>
              <a:rPr lang="en-US" u="sng" dirty="0" smtClean="0"/>
              <a:t>Teacher</a:t>
            </a:r>
            <a:r>
              <a:rPr lang="en-US" u="sng" dirty="0"/>
              <a:t>:</a:t>
            </a:r>
            <a:r>
              <a:rPr lang="en-US" dirty="0"/>
              <a:t>  </a:t>
            </a:r>
            <a:r>
              <a:rPr lang="en-US" i="1" dirty="0"/>
              <a:t>His students were off task most of the time!</a:t>
            </a:r>
          </a:p>
          <a:p>
            <a:pPr marL="400050" lvl="1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u="sng" dirty="0" smtClean="0"/>
              <a:t>Facilitator</a:t>
            </a:r>
            <a:r>
              <a:rPr lang="en-US" u="sng" dirty="0"/>
              <a:t>:</a:t>
            </a:r>
            <a:r>
              <a:rPr lang="en-US" dirty="0"/>
              <a:t>  </a:t>
            </a:r>
            <a:r>
              <a:rPr lang="en-US" i="1" dirty="0"/>
              <a:t>So, you want to have some strategies in place to keep your students engaged in the lesson.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18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bm2_6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70"/>
          <a:stretch/>
        </p:blipFill>
        <p:spPr>
          <a:xfrm>
            <a:off x="0" y="-68410"/>
            <a:ext cx="9274435" cy="69264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839094">
            <a:off x="2240933" y="3014134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Handwriting - Dakota"/>
                <a:cs typeface="Handwriting - Dakota"/>
              </a:rPr>
              <a:t>Let’s try </a:t>
            </a:r>
            <a:r>
              <a:rPr lang="en-US" sz="5400" dirty="0">
                <a:latin typeface="Handwriting - Dakota"/>
                <a:cs typeface="Handwriting - Dakota"/>
              </a:rPr>
              <a:t>i</a:t>
            </a:r>
            <a:r>
              <a:rPr lang="en-US" sz="5400" dirty="0" smtClean="0">
                <a:latin typeface="Handwriting - Dakota"/>
                <a:cs typeface="Handwriting - Dakota"/>
              </a:rPr>
              <a:t>t!</a:t>
            </a:r>
            <a:endParaRPr lang="en-US" sz="5400" dirty="0">
              <a:latin typeface="Handwriting - Dakota"/>
              <a:cs typeface="Handwriting - Dakota"/>
            </a:endParaRPr>
          </a:p>
        </p:txBody>
      </p:sp>
    </p:spTree>
    <p:extLst>
      <p:ext uri="{BB962C8B-B14F-4D97-AF65-F5344CB8AC3E}">
        <p14:creationId xmlns:p14="http://schemas.microsoft.com/office/powerpoint/2010/main" val="3517822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Middle School Health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Insert video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60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Groups of Three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a group of three</a:t>
            </a:r>
          </a:p>
          <a:p>
            <a:r>
              <a:rPr lang="en-US" dirty="0" smtClean="0"/>
              <a:t>Designate A, B, and C</a:t>
            </a:r>
          </a:p>
          <a:p>
            <a:endParaRPr lang="en-US" dirty="0" smtClean="0"/>
          </a:p>
          <a:p>
            <a:r>
              <a:rPr lang="en-US" dirty="0" smtClean="0"/>
              <a:t>Take turns facilitating the debriefing conversation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036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5, Vocabulary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49733" y="203368"/>
            <a:ext cx="4741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</a:t>
            </a:r>
            <a:endParaRPr 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Insert video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611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Secondary History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49733" y="203368"/>
            <a:ext cx="4741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</a:t>
            </a:r>
            <a:endParaRPr 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Insert video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241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6, Language Arts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49733" y="203368"/>
            <a:ext cx="4741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</a:t>
            </a:r>
            <a:endParaRPr 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Insert video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997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Develop Common Understanding of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Focus on Details  </a:t>
            </a:r>
          </a:p>
          <a:p>
            <a:pPr marL="914400" lvl="1" indent="-514350"/>
            <a:r>
              <a:rPr lang="en-US" dirty="0" smtClean="0"/>
              <a:t>What do we do before rounds to </a:t>
            </a:r>
            <a:r>
              <a:rPr lang="en-US" b="1" dirty="0" smtClean="0"/>
              <a:t>prepare</a:t>
            </a:r>
            <a:r>
              <a:rPr lang="en-US" dirty="0" smtClean="0"/>
              <a:t>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during</a:t>
            </a:r>
            <a:r>
              <a:rPr lang="en-US" dirty="0" smtClean="0"/>
              <a:t> rounds?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after</a:t>
            </a:r>
            <a:r>
              <a:rPr lang="en-US" dirty="0" smtClean="0"/>
              <a:t> rounds?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Experience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Debrief Experience</a:t>
            </a:r>
          </a:p>
        </p:txBody>
      </p:sp>
    </p:spTree>
    <p:extLst>
      <p:ext uri="{BB962C8B-B14F-4D97-AF65-F5344CB8AC3E}">
        <p14:creationId xmlns:p14="http://schemas.microsoft.com/office/powerpoint/2010/main" val="38298521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Debriefing 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defRPr/>
            </a:pPr>
            <a:r>
              <a:rPr lang="en-US" dirty="0">
                <a:solidFill>
                  <a:srgbClr val="000000"/>
                </a:solidFill>
              </a:rPr>
              <a:t>Use a sharing strategy that rotates the turn to comment </a:t>
            </a:r>
            <a:r>
              <a:rPr lang="en-US" dirty="0" smtClean="0">
                <a:solidFill>
                  <a:srgbClr val="000000"/>
                </a:solidFill>
              </a:rPr>
              <a:t>in </a:t>
            </a:r>
            <a:r>
              <a:rPr lang="en-US" dirty="0">
                <a:solidFill>
                  <a:srgbClr val="000000"/>
                </a:solidFill>
              </a:rPr>
              <a:t>a round robin manner. </a:t>
            </a:r>
          </a:p>
          <a:p>
            <a:pPr lvl="0">
              <a:defRPr/>
            </a:pPr>
            <a:r>
              <a:rPr lang="en-US" dirty="0">
                <a:solidFill>
                  <a:srgbClr val="000000"/>
                </a:solidFill>
              </a:rPr>
              <a:t>Encourage open conversation, but ensure all get to share during the session.</a:t>
            </a:r>
          </a:p>
          <a:p>
            <a:pPr lvl="0">
              <a:defRPr/>
            </a:pPr>
            <a:r>
              <a:rPr lang="en-US" dirty="0">
                <a:solidFill>
                  <a:srgbClr val="000000"/>
                </a:solidFill>
              </a:rPr>
              <a:t>Debrief one classroom completely then </a:t>
            </a:r>
            <a:r>
              <a:rPr lang="en-US" dirty="0" smtClean="0">
                <a:solidFill>
                  <a:srgbClr val="000000"/>
                </a:solidFill>
              </a:rPr>
              <a:t>move on to the next.</a:t>
            </a:r>
            <a:endParaRPr lang="en-US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dirty="0">
                <a:solidFill>
                  <a:srgbClr val="000000"/>
                </a:solidFill>
              </a:rPr>
              <a:t>Use a Plus/Delta system to find positives and pose questions or wonders about other </a:t>
            </a:r>
            <a:r>
              <a:rPr lang="en-US" dirty="0" smtClean="0">
                <a:solidFill>
                  <a:srgbClr val="000000"/>
                </a:solidFill>
              </a:rPr>
              <a:t>aspects seen during rounds.  </a:t>
            </a:r>
            <a:endParaRPr lang="en-US" dirty="0">
              <a:solidFill>
                <a:srgbClr val="000000"/>
              </a:solidFill>
            </a:endParaRPr>
          </a:p>
          <a:p>
            <a:pPr lvl="0">
              <a:defRPr/>
            </a:pPr>
            <a:endParaRPr lang="en-US" sz="3600" dirty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42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Debriefing Continued…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Participants comment on what they observed in this order:</a:t>
            </a:r>
          </a:p>
          <a:p>
            <a:pPr lvl="1"/>
            <a:r>
              <a:rPr lang="en-US" dirty="0" smtClean="0"/>
              <a:t>What they saw that they liked. (Pluses)</a:t>
            </a:r>
          </a:p>
          <a:p>
            <a:pPr lvl="1"/>
            <a:r>
              <a:rPr lang="en-US" dirty="0" smtClean="0"/>
              <a:t>What did they wonder about? (Deltas)</a:t>
            </a:r>
          </a:p>
          <a:p>
            <a:pPr lvl="1"/>
            <a:r>
              <a:rPr lang="en-US" dirty="0" smtClean="0"/>
              <a:t>Compares and Contrasts his/her own practices with one or more techniques observed.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95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Debriefing Continued…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teacher can decline to share their observations with the group for any particular observation or part of an observation.  </a:t>
            </a:r>
          </a:p>
          <a:p>
            <a:endParaRPr lang="en-US" dirty="0"/>
          </a:p>
          <a:p>
            <a:r>
              <a:rPr lang="en-US" dirty="0" smtClean="0"/>
              <a:t>The debriefing session ends with each participant identifying one thing he/she might try in their classroom as a result of rounds.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48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Develop Common Understanding of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Focus on Details  </a:t>
            </a:r>
          </a:p>
          <a:p>
            <a:pPr marL="914400" lvl="1" indent="-514350"/>
            <a:r>
              <a:rPr lang="en-US" dirty="0" smtClean="0"/>
              <a:t>What do we do to </a:t>
            </a:r>
            <a:r>
              <a:rPr lang="en-US" b="1" dirty="0" smtClean="0"/>
              <a:t>prepare</a:t>
            </a:r>
            <a:r>
              <a:rPr lang="en-US" dirty="0" smtClean="0"/>
              <a:t>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during</a:t>
            </a:r>
            <a:r>
              <a:rPr lang="en-US" dirty="0" smtClean="0"/>
              <a:t> rounds?</a:t>
            </a:r>
          </a:p>
          <a:p>
            <a:pPr marL="914400" lvl="1" indent="-514350"/>
            <a:r>
              <a:rPr lang="en-US" dirty="0" smtClean="0">
                <a:solidFill>
                  <a:schemeClr val="tx2"/>
                </a:solidFill>
              </a:rPr>
              <a:t>What do we do </a:t>
            </a:r>
            <a:r>
              <a:rPr lang="en-US" b="1" dirty="0" smtClean="0">
                <a:solidFill>
                  <a:schemeClr val="tx2"/>
                </a:solidFill>
              </a:rPr>
              <a:t>after</a:t>
            </a:r>
            <a:r>
              <a:rPr lang="en-US" dirty="0" smtClean="0">
                <a:solidFill>
                  <a:schemeClr val="tx2"/>
                </a:solidFill>
              </a:rPr>
              <a:t> rounds?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Experience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Debrief Experience</a:t>
            </a:r>
          </a:p>
        </p:txBody>
      </p:sp>
    </p:spTree>
    <p:extLst>
      <p:ext uri="{BB962C8B-B14F-4D97-AF65-F5344CB8AC3E}">
        <p14:creationId xmlns:p14="http://schemas.microsoft.com/office/powerpoint/2010/main" val="30962911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 Conducting Instructional Rounds</a:t>
            </a:r>
            <a:br>
              <a:rPr lang="en-US" dirty="0" smtClean="0"/>
            </a:br>
            <a:r>
              <a:rPr lang="en-US" i="1" dirty="0" smtClean="0">
                <a:solidFill>
                  <a:srgbClr val="1F497D"/>
                </a:solidFill>
              </a:rPr>
              <a:t>Follow-Up</a:t>
            </a:r>
            <a:endParaRPr lang="en-US" i="1" dirty="0">
              <a:solidFill>
                <a:srgbClr val="1F497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84399"/>
            <a:ext cx="8382000" cy="4182534"/>
          </a:xfrm>
        </p:spPr>
        <p:txBody>
          <a:bodyPr>
            <a:normAutofit/>
          </a:bodyPr>
          <a:lstStyle/>
          <a:p>
            <a:r>
              <a:rPr lang="en-US" dirty="0" smtClean="0"/>
              <a:t>Prepare and deliver feedback (if requested)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538947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Effective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0299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sz="3600" dirty="0" smtClean="0"/>
              <a:t>Name It</a:t>
            </a:r>
          </a:p>
          <a:p>
            <a:pPr lvl="0"/>
            <a:r>
              <a:rPr lang="en-US" sz="3600" dirty="0"/>
              <a:t>Describe </a:t>
            </a:r>
            <a:r>
              <a:rPr lang="en-US" sz="3600" dirty="0" smtClean="0"/>
              <a:t>It</a:t>
            </a:r>
          </a:p>
          <a:p>
            <a:pPr lvl="0"/>
            <a:r>
              <a:rPr lang="en-US" sz="3600" dirty="0"/>
              <a:t>Tell Why It’s </a:t>
            </a:r>
            <a:r>
              <a:rPr lang="en-US" sz="3600" dirty="0" smtClean="0"/>
              <a:t>Good</a:t>
            </a:r>
          </a:p>
          <a:p>
            <a:pPr lvl="0"/>
            <a:r>
              <a:rPr lang="en-US" sz="3600" dirty="0" smtClean="0"/>
              <a:t>Judgment</a:t>
            </a:r>
          </a:p>
          <a:p>
            <a:endParaRPr lang="en-US" dirty="0"/>
          </a:p>
        </p:txBody>
      </p:sp>
      <p:pic>
        <p:nvPicPr>
          <p:cNvPr id="4" name="Picture 3" descr="ques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968" y="1757119"/>
            <a:ext cx="3227940" cy="355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021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</a:t>
            </a:r>
            <a:r>
              <a:rPr lang="en-US" dirty="0" smtClean="0"/>
              <a:t>ample comments of feedback to model teachers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</a:rPr>
              <a:t>At their request feedback was provided via email from the rounds leader.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66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1-09-20 at 6.02.2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1" y="365296"/>
            <a:ext cx="8767802" cy="584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91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09-20 at 5.54.3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739"/>
            <a:ext cx="9144000" cy="650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78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Template for Giving Feedback to Observed Teacher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48933"/>
            <a:ext cx="8229600" cy="4077230"/>
          </a:xfrm>
        </p:spPr>
        <p:txBody>
          <a:bodyPr/>
          <a:lstStyle/>
          <a:p>
            <a:r>
              <a:rPr lang="en-US" dirty="0" smtClean="0"/>
              <a:t>Introduction:  </a:t>
            </a:r>
            <a:r>
              <a:rPr lang="en-US" i="1" dirty="0" smtClean="0"/>
              <a:t>Here are some of the great practices we saw in your ___ classroom that we want to incorporate into our own teaching.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Name it. </a:t>
            </a:r>
            <a:r>
              <a:rPr lang="en-US" dirty="0"/>
              <a:t> </a:t>
            </a:r>
            <a:r>
              <a:rPr lang="en-US" dirty="0" smtClean="0"/>
              <a:t>Describe it.  Say why it’s good. (2-4)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Judgment:  </a:t>
            </a:r>
            <a:r>
              <a:rPr lang="en-US" i="1" dirty="0" smtClean="0"/>
              <a:t>Your techniques effectively…</a:t>
            </a:r>
          </a:p>
          <a:p>
            <a:pPr>
              <a:lnSpc>
                <a:spcPct val="120000"/>
              </a:lnSpc>
            </a:pPr>
            <a:r>
              <a:rPr lang="en-US" i="1" dirty="0" smtClean="0"/>
              <a:t>Thank you for letting us learn from you!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779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1.  Develop a Common Understanding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Read “An Observation Protocol…” pages 10-12.</a:t>
            </a:r>
          </a:p>
          <a:p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Prepare to share something from the text that:</a:t>
            </a:r>
          </a:p>
          <a:p>
            <a:pPr marL="857250" lvl="2" indent="0">
              <a:lnSpc>
                <a:spcPct val="150000"/>
              </a:lnSpc>
              <a:buNone/>
            </a:pPr>
            <a:r>
              <a:rPr lang="en-US" sz="2800" dirty="0" smtClean="0"/>
              <a:t>you already know.</a:t>
            </a:r>
          </a:p>
          <a:p>
            <a:pPr marL="857250" lvl="2" indent="0">
              <a:lnSpc>
                <a:spcPct val="150000"/>
              </a:lnSpc>
              <a:buNone/>
            </a:pPr>
            <a:r>
              <a:rPr lang="en-US" sz="2800" dirty="0" smtClean="0"/>
              <a:t>is new or surprising to you.</a:t>
            </a:r>
          </a:p>
          <a:p>
            <a:pPr marL="857250" lvl="2" indent="0">
              <a:lnSpc>
                <a:spcPct val="150000"/>
              </a:lnSpc>
              <a:buNone/>
            </a:pPr>
            <a:r>
              <a:rPr lang="en-US" sz="2800" dirty="0" smtClean="0"/>
              <a:t>causes you to question or wonder.</a:t>
            </a:r>
          </a:p>
        </p:txBody>
      </p:sp>
      <p:sp>
        <p:nvSpPr>
          <p:cNvPr id="4" name="5-Point Star 3"/>
          <p:cNvSpPr/>
          <p:nvPr/>
        </p:nvSpPr>
        <p:spPr>
          <a:xfrm>
            <a:off x="723896" y="3378200"/>
            <a:ext cx="508000" cy="457200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-Shape 4"/>
          <p:cNvSpPr/>
          <p:nvPr/>
        </p:nvSpPr>
        <p:spPr>
          <a:xfrm rot="19348220">
            <a:off x="777785" y="4202254"/>
            <a:ext cx="425628" cy="238126"/>
          </a:xfrm>
          <a:prstGeom prst="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23896" y="4550183"/>
            <a:ext cx="55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en-US" sz="5400" b="1" dirty="0">
              <a:ln w="1905"/>
              <a:solidFill>
                <a:schemeClr val="accent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99789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Develop Common Understanding of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Focus on Details  </a:t>
            </a:r>
          </a:p>
          <a:p>
            <a:pPr marL="914400" lvl="1" indent="-514350"/>
            <a:r>
              <a:rPr lang="en-US" dirty="0" smtClean="0"/>
              <a:t>What do we do to </a:t>
            </a:r>
            <a:r>
              <a:rPr lang="en-US" b="1" dirty="0" smtClean="0"/>
              <a:t>prepare</a:t>
            </a:r>
            <a:r>
              <a:rPr lang="en-US" dirty="0" smtClean="0"/>
              <a:t>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during</a:t>
            </a:r>
            <a:r>
              <a:rPr lang="en-US" dirty="0" smtClean="0"/>
              <a:t> rounds?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after</a:t>
            </a:r>
            <a:r>
              <a:rPr lang="en-US" dirty="0" smtClean="0"/>
              <a:t> rounds?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Experience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Debrief Experience</a:t>
            </a:r>
          </a:p>
        </p:txBody>
      </p:sp>
    </p:spTree>
    <p:extLst>
      <p:ext uri="{BB962C8B-B14F-4D97-AF65-F5344CB8AC3E}">
        <p14:creationId xmlns:p14="http://schemas.microsoft.com/office/powerpoint/2010/main" val="14797984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 Experience Rounds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Elementary – Groups A &amp; 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404533"/>
            <a:ext cx="4040188" cy="3721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12:10 – Leave ESU 6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12:20 – Observation 1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12:35 – Observation 2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12:50 – Debrief Observations 1 		  &amp; 2 (separately)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High School – Groups C, D, 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04533"/>
            <a:ext cx="4041775" cy="372163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12:00 – Leave ESU 6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12:10 – Observation 1</a:t>
            </a:r>
          </a:p>
          <a:p>
            <a:pPr marL="0" indent="0">
              <a:buNone/>
            </a:pPr>
            <a:r>
              <a:rPr lang="en-US" dirty="0" smtClean="0"/>
              <a:t>12:25 – Debrief Observation 1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1:00 – Observation 2</a:t>
            </a:r>
          </a:p>
          <a:p>
            <a:pPr marL="0" indent="0">
              <a:buNone/>
            </a:pPr>
            <a:r>
              <a:rPr lang="en-US" dirty="0" smtClean="0"/>
              <a:t>1:15 – Debrief Observation 2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428327" y="6126163"/>
            <a:ext cx="4138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2:00 – Everyone ready at ESU 6</a:t>
            </a:r>
            <a:endParaRPr lang="en-US" sz="2400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497388" y="1676400"/>
            <a:ext cx="0" cy="43010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49756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Assemble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4 groups (~7 each)</a:t>
            </a:r>
          </a:p>
          <a:p>
            <a:r>
              <a:rPr lang="en-US" i="1" dirty="0" smtClean="0"/>
              <a:t>Assign classrooms</a:t>
            </a:r>
          </a:p>
          <a:p>
            <a:endParaRPr lang="en-US" i="1" dirty="0"/>
          </a:p>
          <a:p>
            <a:r>
              <a:rPr lang="en-US" i="1" dirty="0" smtClean="0"/>
              <a:t>Jen (make index card with times and classroom info to give to first leader of each group)</a:t>
            </a:r>
          </a:p>
          <a:p>
            <a:endParaRPr lang="en-US" i="1" dirty="0"/>
          </a:p>
          <a:p>
            <a:r>
              <a:rPr lang="en-US" i="1" dirty="0" smtClean="0"/>
              <a:t>Assign/volunteer facilitators for each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46977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Develop Common Understanding of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Focus on Details  </a:t>
            </a:r>
          </a:p>
          <a:p>
            <a:pPr marL="914400" lvl="1" indent="-514350"/>
            <a:r>
              <a:rPr lang="en-US" dirty="0" smtClean="0"/>
              <a:t>What do we do to </a:t>
            </a:r>
            <a:r>
              <a:rPr lang="en-US" b="1" dirty="0" smtClean="0"/>
              <a:t>prepare</a:t>
            </a:r>
            <a:r>
              <a:rPr lang="en-US" dirty="0" smtClean="0"/>
              <a:t>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during</a:t>
            </a:r>
            <a:r>
              <a:rPr lang="en-US" dirty="0" smtClean="0"/>
              <a:t> rounds?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after</a:t>
            </a:r>
            <a:r>
              <a:rPr lang="en-US" dirty="0" smtClean="0"/>
              <a:t> rounds?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Experience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Debrief Experience</a:t>
            </a:r>
          </a:p>
        </p:txBody>
      </p:sp>
    </p:spTree>
    <p:extLst>
      <p:ext uri="{BB962C8B-B14F-4D97-AF65-F5344CB8AC3E}">
        <p14:creationId xmlns:p14="http://schemas.microsoft.com/office/powerpoint/2010/main" val="15503664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 to Observed Teachers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0299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sz="3600" dirty="0" smtClean="0"/>
              <a:t>Name It</a:t>
            </a:r>
          </a:p>
          <a:p>
            <a:pPr lvl="0"/>
            <a:r>
              <a:rPr lang="en-US" sz="3600" dirty="0"/>
              <a:t>Describe </a:t>
            </a:r>
            <a:r>
              <a:rPr lang="en-US" sz="3600" dirty="0" smtClean="0"/>
              <a:t>It</a:t>
            </a:r>
          </a:p>
          <a:p>
            <a:pPr lvl="0"/>
            <a:r>
              <a:rPr lang="en-US" sz="3600" dirty="0"/>
              <a:t>Tell Why It’s </a:t>
            </a:r>
            <a:r>
              <a:rPr lang="en-US" sz="3600" dirty="0" smtClean="0"/>
              <a:t>Good</a:t>
            </a:r>
          </a:p>
          <a:p>
            <a:pPr lvl="0"/>
            <a:r>
              <a:rPr lang="en-US" sz="3600" dirty="0" smtClean="0"/>
              <a:t>Judgment</a:t>
            </a:r>
          </a:p>
          <a:p>
            <a:pPr lvl="0"/>
            <a:endParaRPr lang="en-US" sz="3600" dirty="0"/>
          </a:p>
          <a:p>
            <a:pPr lvl="0"/>
            <a:r>
              <a:rPr lang="en-US" sz="3600" i="1" dirty="0" smtClean="0"/>
              <a:t>Thanks!</a:t>
            </a:r>
          </a:p>
          <a:p>
            <a:endParaRPr lang="en-US" dirty="0"/>
          </a:p>
        </p:txBody>
      </p:sp>
      <p:pic>
        <p:nvPicPr>
          <p:cNvPr id="4" name="Picture 3" descr="ques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968" y="1757119"/>
            <a:ext cx="3227940" cy="355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175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 Debrief Experience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5793679"/>
              </p:ext>
            </p:extLst>
          </p:nvPr>
        </p:nvGraphicFramePr>
        <p:xfrm>
          <a:off x="457200" y="1989668"/>
          <a:ext cx="8229600" cy="4275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4071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What</a:t>
                      </a:r>
                      <a:r>
                        <a:rPr lang="en-US" sz="2400" baseline="0" dirty="0" smtClean="0"/>
                        <a:t> went well?</a:t>
                      </a:r>
                      <a:endParaRPr lang="en-US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What</a:t>
                      </a:r>
                      <a:r>
                        <a:rPr lang="en-US" sz="2400" baseline="0" dirty="0" smtClean="0"/>
                        <a:t> might need to be reconsidered?</a:t>
                      </a:r>
                      <a:endParaRPr lang="en-US" sz="2400" dirty="0"/>
                    </a:p>
                  </a:txBody>
                  <a:tcPr/>
                </a:tc>
              </a:tr>
              <a:tr h="171747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717477">
                <a:tc gridSpan="2">
                  <a:txBody>
                    <a:bodyPr/>
                    <a:lstStyle/>
                    <a:p>
                      <a:pPr marL="342900" indent="-342900" algn="l">
                        <a:buFont typeface="Arial"/>
                        <a:buChar char="•"/>
                      </a:pPr>
                      <a:r>
                        <a:rPr lang="en-US" sz="2400" dirty="0" smtClean="0"/>
                        <a:t>What will</a:t>
                      </a:r>
                      <a:r>
                        <a:rPr lang="en-US" sz="2400" baseline="0" dirty="0" smtClean="0"/>
                        <a:t> I apply to my facilitation of rounds?</a:t>
                      </a:r>
                    </a:p>
                    <a:p>
                      <a:pPr marL="342900" indent="-342900" algn="l">
                        <a:buFont typeface="Arial"/>
                        <a:buChar char="•"/>
                      </a:pPr>
                      <a:r>
                        <a:rPr lang="en-US" sz="2400" baseline="0" dirty="0" smtClean="0"/>
                        <a:t>What questions about leading rounds remain?</a:t>
                      </a:r>
                      <a:endParaRPr lang="en-US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3914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pic>
        <p:nvPicPr>
          <p:cNvPr id="4" name="Content Placeholder 3" descr="rbrs_0019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" r="1587"/>
          <a:stretch>
            <a:fillRect/>
          </a:stretch>
        </p:blipFill>
        <p:spPr>
          <a:xfrm>
            <a:off x="787417" y="2207476"/>
            <a:ext cx="3496716" cy="3918687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574800" y="1600200"/>
            <a:ext cx="71120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Please tell us about your experience!</a:t>
            </a:r>
          </a:p>
          <a:p>
            <a:pPr marL="0" indent="0">
              <a:buNone/>
            </a:pPr>
            <a:r>
              <a:rPr lang="en-US" dirty="0" smtClean="0"/>
              <a:t>		</a:t>
            </a: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esu6pdsurveys.wikispaces.com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973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Key Points 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60800"/>
          </a:xfrm>
        </p:spPr>
        <p:txBody>
          <a:bodyPr>
            <a:normAutofit fontScale="92500" lnSpcReduction="20000"/>
          </a:bodyPr>
          <a:lstStyle/>
          <a:p>
            <a:r>
              <a:rPr lang="en-US" sz="4000" dirty="0" smtClean="0"/>
              <a:t>Rounds are not evaluation.</a:t>
            </a:r>
          </a:p>
          <a:p>
            <a:endParaRPr lang="en-US" sz="4000" dirty="0"/>
          </a:p>
          <a:p>
            <a:r>
              <a:rPr lang="en-US" sz="4000" dirty="0" smtClean="0"/>
              <a:t>Rounds are for collaboration and  reflection by the observers.</a:t>
            </a:r>
          </a:p>
          <a:p>
            <a:endParaRPr lang="en-US" sz="4000" dirty="0"/>
          </a:p>
          <a:p>
            <a:r>
              <a:rPr lang="en-US" sz="4000" dirty="0" smtClean="0"/>
              <a:t>Reflective conversations should occur immediately if possible.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148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Develop Common Understanding of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Focus on Details  </a:t>
            </a:r>
          </a:p>
          <a:p>
            <a:pPr marL="914400" lvl="1" indent="-514350"/>
            <a:r>
              <a:rPr lang="en-US" dirty="0" smtClean="0">
                <a:solidFill>
                  <a:schemeClr val="tx2"/>
                </a:solidFill>
              </a:rPr>
              <a:t>What do we do to </a:t>
            </a:r>
            <a:r>
              <a:rPr lang="en-US" b="1" dirty="0" smtClean="0">
                <a:solidFill>
                  <a:schemeClr val="tx2"/>
                </a:solidFill>
              </a:rPr>
              <a:t>prepare</a:t>
            </a:r>
            <a:r>
              <a:rPr lang="en-US" dirty="0" smtClean="0">
                <a:solidFill>
                  <a:schemeClr val="tx2"/>
                </a:solidFill>
              </a:rPr>
              <a:t>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during</a:t>
            </a:r>
            <a:r>
              <a:rPr lang="en-US" dirty="0" smtClean="0"/>
              <a:t> rounds?</a:t>
            </a:r>
          </a:p>
          <a:p>
            <a:pPr marL="914400" lvl="1" indent="-514350"/>
            <a:r>
              <a:rPr lang="en-US" dirty="0" smtClean="0"/>
              <a:t>What do we do </a:t>
            </a:r>
            <a:r>
              <a:rPr lang="en-US" b="1" dirty="0" smtClean="0"/>
              <a:t>after</a:t>
            </a:r>
            <a:r>
              <a:rPr lang="en-US" dirty="0" smtClean="0"/>
              <a:t> rounds?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Experience Rounds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Debrief Experience</a:t>
            </a:r>
          </a:p>
        </p:txBody>
      </p:sp>
    </p:spTree>
    <p:extLst>
      <p:ext uri="{BB962C8B-B14F-4D97-AF65-F5344CB8AC3E}">
        <p14:creationId xmlns:p14="http://schemas.microsoft.com/office/powerpoint/2010/main" val="1907594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 Preparing for Instructional 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Determine school norms </a:t>
            </a:r>
            <a:r>
              <a:rPr lang="en-US" i="1" dirty="0"/>
              <a:t>(admin, school teams)</a:t>
            </a:r>
            <a:endParaRPr lang="en-US" dirty="0"/>
          </a:p>
          <a:p>
            <a:pPr lvl="1"/>
            <a:r>
              <a:rPr lang="en-US" dirty="0" smtClean="0"/>
              <a:t>ground rules</a:t>
            </a:r>
          </a:p>
          <a:p>
            <a:pPr lvl="1"/>
            <a:r>
              <a:rPr lang="en-US" dirty="0" smtClean="0"/>
              <a:t>forms </a:t>
            </a:r>
            <a:r>
              <a:rPr lang="en-US" dirty="0"/>
              <a:t>/ </a:t>
            </a:r>
            <a:r>
              <a:rPr lang="en-US" dirty="0" smtClean="0"/>
              <a:t>notes</a:t>
            </a:r>
            <a:endParaRPr lang="en-US" dirty="0"/>
          </a:p>
          <a:p>
            <a:pPr lvl="1"/>
            <a:r>
              <a:rPr lang="en-US" dirty="0"/>
              <a:t>feedback to observed teacher</a:t>
            </a:r>
          </a:p>
          <a:p>
            <a:pPr lvl="1"/>
            <a:r>
              <a:rPr lang="en-US" dirty="0"/>
              <a:t>self-reflection </a:t>
            </a:r>
            <a:r>
              <a:rPr lang="en-US" dirty="0" smtClean="0"/>
              <a:t>logistics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Build common instructional language</a:t>
            </a:r>
          </a:p>
          <a:p>
            <a:pPr lvl="1"/>
            <a:r>
              <a:rPr lang="en-US" dirty="0" smtClean="0"/>
              <a:t>i.e., MRL Observation Protocols &amp; </a:t>
            </a:r>
            <a:r>
              <a:rPr lang="en-US" i="1" dirty="0" smtClean="0"/>
              <a:t>The Art and Science of Teaching</a:t>
            </a:r>
          </a:p>
          <a:p>
            <a:pPr lvl="1"/>
            <a:endParaRPr lang="en-US" i="1" dirty="0"/>
          </a:p>
          <a:p>
            <a:r>
              <a:rPr lang="en-US" dirty="0" smtClean="0"/>
              <a:t>Clarify </a:t>
            </a:r>
            <a:r>
              <a:rPr lang="en-US" dirty="0"/>
              <a:t>purpose </a:t>
            </a:r>
            <a:r>
              <a:rPr lang="en-US" i="1" dirty="0"/>
              <a:t>(admin to all staff)</a:t>
            </a:r>
          </a:p>
          <a:p>
            <a:pPr lvl="1"/>
            <a:endParaRPr lang="en-US" i="1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64133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Reflective Questions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i="1" dirty="0"/>
              <a:t>Affirmations</a:t>
            </a:r>
            <a:r>
              <a:rPr lang="en-US" i="1" dirty="0"/>
              <a:t>:  How did this experience validate what I do</a:t>
            </a:r>
            <a:r>
              <a:rPr lang="en-US" i="1" dirty="0" smtClean="0"/>
              <a:t>?</a:t>
            </a:r>
          </a:p>
          <a:p>
            <a:endParaRPr lang="en-US" dirty="0"/>
          </a:p>
          <a:p>
            <a:r>
              <a:rPr lang="en-US" b="1" i="1" dirty="0"/>
              <a:t>Questions</a:t>
            </a:r>
            <a:r>
              <a:rPr lang="en-US" i="1" dirty="0"/>
              <a:t>:  What questions did this experience generate about what I’m doing in my own classroom</a:t>
            </a:r>
            <a:r>
              <a:rPr lang="en-US" i="1" dirty="0" smtClean="0"/>
              <a:t>?</a:t>
            </a:r>
          </a:p>
          <a:p>
            <a:endParaRPr lang="en-US" dirty="0"/>
          </a:p>
          <a:p>
            <a:r>
              <a:rPr lang="en-US" b="1" i="1" dirty="0"/>
              <a:t>Applications</a:t>
            </a:r>
            <a:r>
              <a:rPr lang="en-US" i="1" dirty="0"/>
              <a:t>:  What’s one thing I might try in my classroom?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06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3337</TotalTime>
  <Words>2144</Words>
  <Application>Microsoft Macintosh PowerPoint</Application>
  <PresentationFormat>On-screen Show (4:3)</PresentationFormat>
  <Paragraphs>390</Paragraphs>
  <Slides>56</Slides>
  <Notes>32</Notes>
  <HiddenSlides>13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Instructional Rounds</vt:lpstr>
      <vt:lpstr>PowerPoint Presentation</vt:lpstr>
      <vt:lpstr>Today’s Goal</vt:lpstr>
      <vt:lpstr>Today’s Agenda</vt:lpstr>
      <vt:lpstr>1.  Develop a Common Understanding</vt:lpstr>
      <vt:lpstr>Key Points </vt:lpstr>
      <vt:lpstr>Today’s Agenda</vt:lpstr>
      <vt:lpstr>2.  Preparing for Instructional Rounds</vt:lpstr>
      <vt:lpstr>Reflective Questions</vt:lpstr>
      <vt:lpstr>2.  Preparing for Instructional Rounds</vt:lpstr>
      <vt:lpstr>PowerPoint Presentation</vt:lpstr>
      <vt:lpstr>Implementing Rounds….</vt:lpstr>
      <vt:lpstr>What does your school need to consider before conducting Instructional Rounds?</vt:lpstr>
      <vt:lpstr>Today’s Agenda</vt:lpstr>
      <vt:lpstr>2.  Conducting Instructional Rounds Observing</vt:lpstr>
      <vt:lpstr>Let’s try it!</vt:lpstr>
      <vt:lpstr>Practice Rounds Using Photos</vt:lpstr>
      <vt:lpstr>Do a set of rounds with video clips</vt:lpstr>
      <vt:lpstr>Live Rounds</vt:lpstr>
      <vt:lpstr>Stills for rounds practice.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Agenda</vt:lpstr>
      <vt:lpstr>2.  Conducting Instructional Rounds Debriefing</vt:lpstr>
      <vt:lpstr>2.  Conducting Instructional Rounds Debriefing</vt:lpstr>
      <vt:lpstr>2.  Conducting Instructional Rounds Debriefing</vt:lpstr>
      <vt:lpstr>Facilitating Conversation</vt:lpstr>
      <vt:lpstr>Paraphrasing</vt:lpstr>
      <vt:lpstr>Redirecting</vt:lpstr>
      <vt:lpstr>PowerPoint Presentation</vt:lpstr>
      <vt:lpstr>Middle School Health</vt:lpstr>
      <vt:lpstr>Groups of Three</vt:lpstr>
      <vt:lpstr>Grade 5, Vocabulary</vt:lpstr>
      <vt:lpstr>Secondary History</vt:lpstr>
      <vt:lpstr>Grade 6, Language Arts</vt:lpstr>
      <vt:lpstr>Debriefing Rounds</vt:lpstr>
      <vt:lpstr>Debriefing Continued…</vt:lpstr>
      <vt:lpstr>Debriefing Continued…</vt:lpstr>
      <vt:lpstr>Today’s Agenda</vt:lpstr>
      <vt:lpstr>2.  Conducting Instructional Rounds Follow-Up</vt:lpstr>
      <vt:lpstr>Effective Feedback</vt:lpstr>
      <vt:lpstr>Sample comments of feedback to model teachers</vt:lpstr>
      <vt:lpstr>PowerPoint Presentation</vt:lpstr>
      <vt:lpstr>PowerPoint Presentation</vt:lpstr>
      <vt:lpstr>Template for Giving Feedback to Observed Teacher</vt:lpstr>
      <vt:lpstr>Today’s Agenda</vt:lpstr>
      <vt:lpstr>3.  Experience Rounds</vt:lpstr>
      <vt:lpstr>Assemble</vt:lpstr>
      <vt:lpstr>Today’s Agenda</vt:lpstr>
      <vt:lpstr>Feedback to Observed Teachers</vt:lpstr>
      <vt:lpstr>4.  Debrief Experience</vt:lpstr>
      <vt:lpstr>Thank You!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Instructional Rounds</dc:title>
  <dc:creator>Phil Warrick</dc:creator>
  <cp:lastModifiedBy>April Kelley</cp:lastModifiedBy>
  <cp:revision>75</cp:revision>
  <cp:lastPrinted>2011-11-03T04:55:53Z</cp:lastPrinted>
  <dcterms:created xsi:type="dcterms:W3CDTF">2011-09-20T10:18:42Z</dcterms:created>
  <dcterms:modified xsi:type="dcterms:W3CDTF">2012-11-07T16:10:41Z</dcterms:modified>
</cp:coreProperties>
</file>